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  <Override PartName="/ppt/media/media2.mov" ContentType="video/unknown"/>
  <Override PartName="/ppt/media/media3.mov" ContentType="video/unknown"/>
  <Override PartName="/ppt/media/media4.mov" ContentType="video/unknown"/>
  <Override PartName="/ppt/media/media5.mov" ContentType="video/unknown"/>
  <Override PartName="/ppt/media/media6.mov" ContentType="video/unknown"/>
  <Override PartName="/ppt/media/media7.mov" ContentType="video/unknown"/>
  <Override PartName="/ppt/media/media8.mov" ContentType="video/unknown"/>
  <Override PartName="/ppt/media/media9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media/media7.mov>
</file>

<file path=ppt/media/media8.mov>
</file>

<file path=ppt/media/media9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5.mov"/><Relationship Id="rId3" Type="http://schemas.microsoft.com/office/2007/relationships/media" Target="../media/media5.mov"/><Relationship Id="rId4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6.mov"/><Relationship Id="rId3" Type="http://schemas.microsoft.com/office/2007/relationships/media" Target="../media/media6.mov"/><Relationship Id="rId4" Type="http://schemas.openxmlformats.org/officeDocument/2006/relationships/image" Target="../media/image6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7.mov"/><Relationship Id="rId3" Type="http://schemas.microsoft.com/office/2007/relationships/media" Target="../media/media7.mov"/><Relationship Id="rId4" Type="http://schemas.openxmlformats.org/officeDocument/2006/relationships/image" Target="../media/image7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8.mov"/><Relationship Id="rId3" Type="http://schemas.microsoft.com/office/2007/relationships/media" Target="../media/media8.mov"/><Relationship Id="rId4" Type="http://schemas.openxmlformats.org/officeDocument/2006/relationships/image" Target="../media/image8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9.mov"/><Relationship Id="rId3" Type="http://schemas.microsoft.com/office/2007/relationships/media" Target="../media/media9.mov"/><Relationship Id="rId4" Type="http://schemas.openxmlformats.org/officeDocument/2006/relationships/image" Target="../media/image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3.mov"/><Relationship Id="rId3" Type="http://schemas.microsoft.com/office/2007/relationships/media" Target="../media/media3.mov"/><Relationship Id="rId4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4.mov"/><Relationship Id="rId3" Type="http://schemas.microsoft.com/office/2007/relationships/media" Target="../media/media4.mov"/><Relationship Id="rId4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#!/usr/bin/python3…"/>
          <p:cNvSpPr txBox="1"/>
          <p:nvPr/>
        </p:nvSpPr>
        <p:spPr>
          <a:xfrm>
            <a:off x="5972138" y="2235199"/>
            <a:ext cx="12439725" cy="924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#!/usr/bin/python3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Linien zeichnen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---------------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from</a:t>
            </a:r>
            <a:r>
              <a:t> sense_hat </a:t>
            </a:r>
            <a:r>
              <a:rPr>
                <a:solidFill>
                  <a:srgbClr val="AF00DB"/>
                </a:solidFill>
              </a:rPr>
              <a:t>import</a:t>
            </a:r>
            <a:r>
              <a:t> SenseHat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from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67F99"/>
                </a:solidFill>
              </a:rPr>
              <a:t>time</a:t>
            </a:r>
            <a:r>
              <a:rPr>
                <a:solidFill>
                  <a:srgbClr val="000000"/>
                </a:solidFill>
              </a:rPr>
              <a:t> </a:t>
            </a:r>
            <a:r>
              <a:t>import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sleep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 = SenseHat()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#rote Line waagrecht zuoberst von Rechts nach Links gezeichnet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267F99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108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AF00DB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8</a:t>
            </a:r>
            <a:r>
              <a:rPr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98658"/>
                </a:solidFill>
              </a:rPr>
              <a:t>7</a:t>
            </a:r>
            <a:r>
              <a:t>-</a:t>
            </a:r>
            <a:r>
              <a:rPr>
                <a:solidFill>
                  <a:srgbClr val="001080"/>
                </a:solidFill>
              </a:rPr>
              <a:t>i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#blaue Line senkrecht Links von Oben nach Unten gezeichnet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267F99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108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AF00DB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8</a:t>
            </a:r>
            <a:r>
              <a:rPr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01080"/>
                </a:solidFill>
              </a:rPr>
              <a:t>i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0.5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</p:txBody>
      </p:sp>
      <p:sp>
        <p:nvSpPr>
          <p:cNvPr id="177" name="Aufgabe 4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ectangle"/>
          <p:cNvSpPr/>
          <p:nvPr/>
        </p:nvSpPr>
        <p:spPr>
          <a:xfrm>
            <a:off x="2057400" y="3429000"/>
            <a:ext cx="2325531" cy="4753563"/>
          </a:xfrm>
          <a:prstGeom prst="rect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333333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0" name="Aufgabe 5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5</a:t>
            </a:r>
          </a:p>
        </p:txBody>
      </p:sp>
      <p:pic>
        <p:nvPicPr>
          <p:cNvPr id="181" name="Screen Recording 2021-06-22 at 07.35.50.mov" descr="Screen Recording 2021-06-22 at 07.35.50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041900" y="2120900"/>
            <a:ext cx="14300200" cy="9474200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R= 255…"/>
          <p:cNvSpPr txBox="1"/>
          <p:nvPr/>
        </p:nvSpPr>
        <p:spPr>
          <a:xfrm>
            <a:off x="2312574" y="3667064"/>
            <a:ext cx="1674052" cy="1651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EE8EF9"/>
                </a:solidFill>
              </a:defRPr>
            </a:pPr>
            <a:r>
              <a:t>R= 255</a:t>
            </a:r>
          </a:p>
          <a:p>
            <a:pPr algn="l">
              <a:defRPr sz="3500">
                <a:solidFill>
                  <a:srgbClr val="EE8EF9"/>
                </a:solidFill>
              </a:defRPr>
            </a:pPr>
            <a:r>
              <a:t>G= 0</a:t>
            </a:r>
          </a:p>
          <a:p>
            <a:pPr algn="l">
              <a:defRPr sz="3500">
                <a:solidFill>
                  <a:srgbClr val="EE8EF9"/>
                </a:solidFill>
              </a:defRPr>
            </a:pPr>
            <a:r>
              <a:t>B = 255</a:t>
            </a:r>
          </a:p>
        </p:txBody>
      </p:sp>
      <p:sp>
        <p:nvSpPr>
          <p:cNvPr id="183" name="R= 0…"/>
          <p:cNvSpPr txBox="1"/>
          <p:nvPr/>
        </p:nvSpPr>
        <p:spPr>
          <a:xfrm>
            <a:off x="2312574" y="6032373"/>
            <a:ext cx="1674052" cy="1651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A7FCFD"/>
                </a:solidFill>
              </a:defRPr>
            </a:pPr>
            <a:r>
              <a:t>R= 0</a:t>
            </a:r>
          </a:p>
          <a:p>
            <a:pPr algn="l">
              <a:defRPr sz="3500">
                <a:solidFill>
                  <a:srgbClr val="A7FCFD"/>
                </a:solidFill>
              </a:defRPr>
            </a:pPr>
            <a:r>
              <a:t>G= 255</a:t>
            </a:r>
          </a:p>
          <a:p>
            <a:pPr algn="l">
              <a:defRPr sz="3500">
                <a:solidFill>
                  <a:srgbClr val="A7FCFD"/>
                </a:solidFill>
              </a:defRPr>
            </a:pPr>
            <a:r>
              <a:t>B = 255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16" fill="hold"/>
                                        <p:tgtEl>
                                          <p:spTgt spid="1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#!/usr/bin/python3…"/>
          <p:cNvSpPr txBox="1"/>
          <p:nvPr/>
        </p:nvSpPr>
        <p:spPr>
          <a:xfrm>
            <a:off x="5773340" y="2235199"/>
            <a:ext cx="12837320" cy="924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#!/usr/bin/python3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Linien zeichnen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---------------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from</a:t>
            </a:r>
            <a:r>
              <a:t> sense_hat </a:t>
            </a:r>
            <a:r>
              <a:rPr>
                <a:solidFill>
                  <a:srgbClr val="AF00DB"/>
                </a:solidFill>
              </a:rPr>
              <a:t>import</a:t>
            </a:r>
            <a:r>
              <a:t> SenseHat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from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67F99"/>
                </a:solidFill>
              </a:rPr>
              <a:t>time</a:t>
            </a:r>
            <a:r>
              <a:rPr>
                <a:solidFill>
                  <a:srgbClr val="000000"/>
                </a:solidFill>
              </a:rPr>
              <a:t> </a:t>
            </a:r>
            <a:r>
              <a:t>import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sleep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 = SenseHat()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#Diagonale in Purple von oben-rechts nach unten-links gezeichnet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267F99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108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AF00DB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8</a:t>
            </a:r>
            <a:r>
              <a:rPr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01080"/>
                </a:solidFill>
              </a:rPr>
              <a:t>i</a:t>
            </a:r>
            <a:r>
              <a:t>, </a:t>
            </a:r>
            <a:r>
              <a:rPr>
                <a:solidFill>
                  <a:srgbClr val="001080"/>
                </a:solidFill>
              </a:rPr>
              <a:t>i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0.5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#Diagonale in Cyan von unten-links nach oben-rechts gezeichnet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267F99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108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AF00DB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8</a:t>
            </a:r>
            <a:r>
              <a:rPr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01080"/>
                </a:solidFill>
              </a:rPr>
              <a:t>i</a:t>
            </a:r>
            <a:r>
              <a:t>, </a:t>
            </a:r>
            <a:r>
              <a:rPr>
                <a:solidFill>
                  <a:srgbClr val="098658"/>
                </a:solidFill>
              </a:rPr>
              <a:t>7</a:t>
            </a:r>
            <a:r>
              <a:t>-</a:t>
            </a:r>
            <a:r>
              <a:rPr>
                <a:solidFill>
                  <a:srgbClr val="001080"/>
                </a:solidFill>
              </a:rPr>
              <a:t>i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0.5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</p:txBody>
      </p:sp>
      <p:sp>
        <p:nvSpPr>
          <p:cNvPr id="186" name="Aufgabe 5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Aufgabe 6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6</a:t>
            </a:r>
          </a:p>
        </p:txBody>
      </p:sp>
      <p:pic>
        <p:nvPicPr>
          <p:cNvPr id="189" name="Screen Recording 2021-06-22 at 07.38.07.mov" descr="Screen Recording 2021-06-22 at 07.38.07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041900" y="2120900"/>
            <a:ext cx="14300200" cy="947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83" fill="hold"/>
                                        <p:tgtEl>
                                          <p:spTgt spid="1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9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9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9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Aufgabe 6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6</a:t>
            </a:r>
          </a:p>
        </p:txBody>
      </p:sp>
      <p:sp>
        <p:nvSpPr>
          <p:cNvPr id="192" name="#!/usr/bin/python3…"/>
          <p:cNvSpPr txBox="1"/>
          <p:nvPr/>
        </p:nvSpPr>
        <p:spPr>
          <a:xfrm>
            <a:off x="8258305" y="1282700"/>
            <a:ext cx="7867390" cy="1115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#!/usr/bin/python3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Linien zeichnen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---------------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from</a:t>
            </a:r>
            <a:r>
              <a:t> sense_hat </a:t>
            </a:r>
            <a:r>
              <a:rPr>
                <a:solidFill>
                  <a:srgbClr val="AF00DB"/>
                </a:solidFill>
              </a:rPr>
              <a:t>import</a:t>
            </a:r>
            <a:r>
              <a:t> SenseHat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from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67F99"/>
                </a:solidFill>
              </a:rPr>
              <a:t>time</a:t>
            </a:r>
            <a:r>
              <a:rPr>
                <a:solidFill>
                  <a:srgbClr val="000000"/>
                </a:solidFill>
              </a:rPr>
              <a:t> </a:t>
            </a:r>
            <a:r>
              <a:t>import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sleep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 = SenseHat()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#roter Punkt Mitte horizontal Ping-Pong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pos</a:t>
            </a:r>
            <a:r>
              <a:rPr>
                <a:solidFill>
                  <a:srgbClr val="000000"/>
                </a:solidFill>
              </a:rPr>
              <a:t> = </a:t>
            </a:r>
            <a:r>
              <a:rPr>
                <a:solidFill>
                  <a:srgbClr val="098658"/>
                </a:solidFill>
              </a:rPr>
              <a:t>0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direction</a:t>
            </a:r>
            <a:r>
              <a:rPr>
                <a:solidFill>
                  <a:srgbClr val="000000"/>
                </a:solidFill>
              </a:rPr>
              <a:t> = 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while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FF"/>
                </a:solidFill>
              </a:rP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01080"/>
                </a:solidFill>
              </a:rPr>
              <a:t>pos</a:t>
            </a:r>
            <a:r>
              <a:t>, </a:t>
            </a:r>
            <a:r>
              <a:rPr>
                <a:solidFill>
                  <a:srgbClr val="098658"/>
                </a:solidFill>
              </a:rPr>
              <a:t>3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pos</a:t>
            </a:r>
            <a:r>
              <a:rPr>
                <a:solidFill>
                  <a:srgbClr val="000000"/>
                </a:solidFill>
              </a:rPr>
              <a:t> += </a:t>
            </a:r>
            <a:r>
              <a:t>direction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AF00DB"/>
                </a:solidFill>
              </a:rPr>
              <a:t>if</a:t>
            </a:r>
            <a:r>
              <a:t> </a:t>
            </a:r>
            <a:r>
              <a:rPr>
                <a:solidFill>
                  <a:srgbClr val="001080"/>
                </a:solidFill>
              </a:rPr>
              <a:t>pos</a:t>
            </a:r>
            <a:r>
              <a:t> &gt; </a:t>
            </a:r>
            <a:r>
              <a:rPr>
                <a:solidFill>
                  <a:srgbClr val="098658"/>
                </a:solidFill>
              </a:rPr>
              <a:t>7</a:t>
            </a:r>
            <a:r>
              <a:t>: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t>pos</a:t>
            </a:r>
            <a:r>
              <a:rPr>
                <a:solidFill>
                  <a:srgbClr val="000000"/>
                </a:solidFill>
              </a:rPr>
              <a:t> = </a:t>
            </a:r>
            <a:r>
              <a:rPr>
                <a:solidFill>
                  <a:srgbClr val="098658"/>
                </a:solidFill>
              </a:rPr>
              <a:t>7</a:t>
            </a:r>
            <a:r>
              <a:rPr>
                <a:solidFill>
                  <a:srgbClr val="000000"/>
                </a:solidFill>
              </a:rPr>
              <a:t> - </a:t>
            </a:r>
            <a:r>
              <a:rPr>
                <a:solidFill>
                  <a:srgbClr val="795E26"/>
                </a:solidFill>
              </a:rPr>
              <a:t>abs</a:t>
            </a:r>
            <a:r>
              <a:rPr>
                <a:solidFill>
                  <a:srgbClr val="000000"/>
                </a:solidFill>
              </a:rPr>
              <a:t>(</a:t>
            </a:r>
            <a:r>
              <a:t>direction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t>direction</a:t>
            </a:r>
            <a:r>
              <a:rPr>
                <a:solidFill>
                  <a:srgbClr val="000000"/>
                </a:solidFill>
              </a:rPr>
              <a:t> *= -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AF00DB"/>
                </a:solidFill>
              </a:rPr>
              <a:t>if</a:t>
            </a:r>
            <a:r>
              <a:t> </a:t>
            </a:r>
            <a:r>
              <a:rPr>
                <a:solidFill>
                  <a:srgbClr val="001080"/>
                </a:solidFill>
              </a:rPr>
              <a:t>pos</a:t>
            </a:r>
            <a:r>
              <a:t> &lt; </a:t>
            </a:r>
            <a:r>
              <a:rPr>
                <a:solidFill>
                  <a:srgbClr val="098658"/>
                </a:solidFill>
              </a:rPr>
              <a:t>0</a:t>
            </a:r>
            <a:r>
              <a:t>: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t>pos</a:t>
            </a:r>
            <a:r>
              <a:rPr>
                <a:solidFill>
                  <a:srgbClr val="000000"/>
                </a:solidFill>
              </a:rPr>
              <a:t> = </a:t>
            </a:r>
            <a:r>
              <a:rPr>
                <a:solidFill>
                  <a:srgbClr val="098658"/>
                </a:solidFill>
              </a:rPr>
              <a:t>0</a:t>
            </a:r>
            <a:r>
              <a:rPr>
                <a:solidFill>
                  <a:srgbClr val="000000"/>
                </a:solidFill>
              </a:rPr>
              <a:t> + </a:t>
            </a:r>
            <a:r>
              <a:rPr>
                <a:solidFill>
                  <a:srgbClr val="795E26"/>
                </a:solidFill>
              </a:rPr>
              <a:t>abs</a:t>
            </a:r>
            <a:r>
              <a:rPr>
                <a:solidFill>
                  <a:srgbClr val="000000"/>
                </a:solidFill>
              </a:rPr>
              <a:t>(</a:t>
            </a:r>
            <a:r>
              <a:t>direction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t>direction</a:t>
            </a:r>
            <a:r>
              <a:rPr>
                <a:solidFill>
                  <a:srgbClr val="000000"/>
                </a:solidFill>
              </a:rPr>
              <a:t> *= -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0.5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Aufgabe 6a"/>
          <p:cNvSpPr txBox="1"/>
          <p:nvPr/>
        </p:nvSpPr>
        <p:spPr>
          <a:xfrm>
            <a:off x="206349" y="435245"/>
            <a:ext cx="4464102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6a</a:t>
            </a:r>
          </a:p>
        </p:txBody>
      </p:sp>
      <p:pic>
        <p:nvPicPr>
          <p:cNvPr id="195" name="Screen Recording 2021-06-22 at 08.15.56.mov" descr="Screen Recording 2021-06-22 at 08.15.56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041900" y="2120900"/>
            <a:ext cx="14300200" cy="947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9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#!/usr/bin/python3…"/>
          <p:cNvSpPr txBox="1"/>
          <p:nvPr/>
        </p:nvSpPr>
        <p:spPr>
          <a:xfrm>
            <a:off x="8158906" y="1282700"/>
            <a:ext cx="8066188" cy="1115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#!/usr/bin/python3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Linien zeichnen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---------------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from</a:t>
            </a:r>
            <a:r>
              <a:t> sense_hat </a:t>
            </a:r>
            <a:r>
              <a:rPr>
                <a:solidFill>
                  <a:srgbClr val="AF00DB"/>
                </a:solidFill>
              </a:rPr>
              <a:t>import</a:t>
            </a:r>
            <a:r>
              <a:t> SenseHat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from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67F99"/>
                </a:solidFill>
              </a:rPr>
              <a:t>time</a:t>
            </a:r>
            <a:r>
              <a:rPr>
                <a:solidFill>
                  <a:srgbClr val="000000"/>
                </a:solidFill>
              </a:rPr>
              <a:t> </a:t>
            </a:r>
            <a:r>
              <a:t>import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sleep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 = SenseHat()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#roter Punkt Mitte horizontal Ping-Pong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pos</a:t>
            </a:r>
            <a:r>
              <a:rPr>
                <a:solidFill>
                  <a:srgbClr val="000000"/>
                </a:solidFill>
              </a:rPr>
              <a:t> = </a:t>
            </a:r>
            <a:r>
              <a:rPr>
                <a:solidFill>
                  <a:srgbClr val="098658"/>
                </a:solidFill>
              </a:rPr>
              <a:t>0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direction</a:t>
            </a:r>
            <a:r>
              <a:rPr>
                <a:solidFill>
                  <a:srgbClr val="000000"/>
                </a:solidFill>
              </a:rPr>
              <a:t> = 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while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FF"/>
                </a:solidFill>
              </a:rP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>
                <a:solidFill>
                  <a:srgbClr val="AF00DB"/>
                </a:solidFill>
              </a:rPr>
              <a:t>if</a:t>
            </a:r>
            <a:r>
              <a:rPr>
                <a:solidFill>
                  <a:srgbClr val="000000"/>
                </a:solidFill>
              </a:rPr>
              <a:t> </a:t>
            </a:r>
            <a:r>
              <a:t>direction</a:t>
            </a:r>
            <a:r>
              <a:rPr>
                <a:solidFill>
                  <a:srgbClr val="000000"/>
                </a:solidFill>
              </a:rPr>
              <a:t> &gt;</a:t>
            </a:r>
            <a:r>
              <a:rPr>
                <a:solidFill>
                  <a:srgbClr val="098658"/>
                </a:solidFill>
              </a:rPr>
              <a:t>0</a:t>
            </a:r>
            <a:r>
              <a:rPr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01080"/>
                </a:solidFill>
              </a:rPr>
              <a:t>pos</a:t>
            </a:r>
            <a:r>
              <a:t>, </a:t>
            </a:r>
            <a:r>
              <a:rPr>
                <a:solidFill>
                  <a:srgbClr val="098658"/>
                </a:solidFill>
              </a:rPr>
              <a:t>3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</a:t>
            </a:r>
            <a:r>
              <a:rPr>
                <a:solidFill>
                  <a:srgbClr val="098658"/>
                </a:solidFill>
              </a:rPr>
              <a:t>0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AF00DB"/>
                </a:solidFill>
              </a:rPr>
              <a:t>else</a:t>
            </a:r>
            <a:r>
              <a:t>: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01080"/>
                </a:solidFill>
              </a:rPr>
              <a:t>pos</a:t>
            </a:r>
            <a:r>
              <a:t>, </a:t>
            </a:r>
            <a:r>
              <a:rPr>
                <a:solidFill>
                  <a:srgbClr val="098658"/>
                </a:solidFill>
              </a:rPr>
              <a:t>3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pos</a:t>
            </a:r>
            <a:r>
              <a:rPr>
                <a:solidFill>
                  <a:srgbClr val="000000"/>
                </a:solidFill>
              </a:rPr>
              <a:t> += </a:t>
            </a:r>
            <a:r>
              <a:t>direction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AF00DB"/>
                </a:solidFill>
              </a:rPr>
              <a:t>if</a:t>
            </a:r>
            <a:r>
              <a:t> </a:t>
            </a:r>
            <a:r>
              <a:rPr>
                <a:solidFill>
                  <a:srgbClr val="001080"/>
                </a:solidFill>
              </a:rPr>
              <a:t>pos</a:t>
            </a:r>
            <a:r>
              <a:t> &gt; </a:t>
            </a:r>
            <a:r>
              <a:rPr>
                <a:solidFill>
                  <a:srgbClr val="098658"/>
                </a:solidFill>
              </a:rPr>
              <a:t>7</a:t>
            </a:r>
            <a:r>
              <a:t>: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</a:t>
            </a:r>
            <a:r>
              <a:rPr>
                <a:solidFill>
                  <a:srgbClr val="001080"/>
                </a:solidFill>
              </a:rPr>
              <a:t>pos</a:t>
            </a:r>
            <a:r>
              <a:t> = </a:t>
            </a:r>
            <a:r>
              <a:rPr>
                <a:solidFill>
                  <a:srgbClr val="098658"/>
                </a:solidFill>
              </a:rPr>
              <a:t>6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t>direction</a:t>
            </a:r>
            <a:r>
              <a:rPr>
                <a:solidFill>
                  <a:srgbClr val="000000"/>
                </a:solidFill>
              </a:rPr>
              <a:t> *= -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AF00DB"/>
                </a:solidFill>
              </a:rPr>
              <a:t>if</a:t>
            </a:r>
            <a:r>
              <a:t> </a:t>
            </a:r>
            <a:r>
              <a:rPr>
                <a:solidFill>
                  <a:srgbClr val="001080"/>
                </a:solidFill>
              </a:rPr>
              <a:t>pos</a:t>
            </a:r>
            <a:r>
              <a:t> &lt; </a:t>
            </a:r>
            <a:r>
              <a:rPr>
                <a:solidFill>
                  <a:srgbClr val="098658"/>
                </a:solidFill>
              </a:rPr>
              <a:t>0</a:t>
            </a:r>
            <a:r>
              <a:t>: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</a:t>
            </a:r>
            <a:r>
              <a:rPr>
                <a:solidFill>
                  <a:srgbClr val="001080"/>
                </a:solidFill>
              </a:rPr>
              <a:t>pos</a:t>
            </a:r>
            <a:r>
              <a:t> = </a:t>
            </a:r>
            <a:r>
              <a:rPr>
                <a:solidFill>
                  <a:srgbClr val="098658"/>
                </a:solidFill>
              </a:rPr>
              <a:t>1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t>direction</a:t>
            </a:r>
            <a:r>
              <a:rPr>
                <a:solidFill>
                  <a:srgbClr val="000000"/>
                </a:solidFill>
              </a:rPr>
              <a:t> *= -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0.5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8" name="Aufgabe 6a"/>
          <p:cNvSpPr txBox="1"/>
          <p:nvPr/>
        </p:nvSpPr>
        <p:spPr>
          <a:xfrm>
            <a:off x="206349" y="435245"/>
            <a:ext cx="4464102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6a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Aufgabe 7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7</a:t>
            </a:r>
          </a:p>
        </p:txBody>
      </p:sp>
      <p:pic>
        <p:nvPicPr>
          <p:cNvPr id="201" name="Screen Recording 2021-06-22 at 09.05.52.mov" descr="Screen Recording 2021-06-22 at 09.05.52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041900" y="2120900"/>
            <a:ext cx="14300200" cy="947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29" fill="hold"/>
                                        <p:tgtEl>
                                          <p:spTgt spid="20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0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01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#!/usr/bin/python3…"/>
          <p:cNvSpPr txBox="1"/>
          <p:nvPr/>
        </p:nvSpPr>
        <p:spPr>
          <a:xfrm>
            <a:off x="7960109" y="-1244011"/>
            <a:ext cx="8463782" cy="145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#!/usr/bin/python3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Linien zeichnen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---------------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from</a:t>
            </a:r>
            <a:r>
              <a:t> sense_hat </a:t>
            </a:r>
            <a:r>
              <a:rPr>
                <a:solidFill>
                  <a:srgbClr val="AF00DB"/>
                </a:solidFill>
              </a:rPr>
              <a:t>import</a:t>
            </a:r>
            <a:r>
              <a:t> SenseHat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from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67F99"/>
                </a:solidFill>
              </a:rPr>
              <a:t>time</a:t>
            </a:r>
            <a:r>
              <a:rPr>
                <a:solidFill>
                  <a:srgbClr val="000000"/>
                </a:solidFill>
              </a:rPr>
              <a:t> </a:t>
            </a:r>
            <a:r>
              <a:t>import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sleep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 = SenseHat()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#roter Punkt Mitte horizontal Ping-Pong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posX</a:t>
            </a:r>
            <a:r>
              <a:rPr>
                <a:solidFill>
                  <a:srgbClr val="000000"/>
                </a:solidFill>
              </a:rPr>
              <a:t> = </a:t>
            </a:r>
            <a:r>
              <a:rPr>
                <a:solidFill>
                  <a:srgbClr val="098658"/>
                </a:solidFill>
              </a:rPr>
              <a:t>0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posY</a:t>
            </a:r>
            <a:r>
              <a:rPr>
                <a:solidFill>
                  <a:srgbClr val="000000"/>
                </a:solidFill>
              </a:rPr>
              <a:t> = </a:t>
            </a:r>
            <a:r>
              <a:rPr>
                <a:solidFill>
                  <a:srgbClr val="098658"/>
                </a:solidFill>
              </a:rPr>
              <a:t>3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directionX</a:t>
            </a:r>
            <a:r>
              <a:rPr>
                <a:solidFill>
                  <a:srgbClr val="000000"/>
                </a:solidFill>
              </a:rPr>
              <a:t> = 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directionY</a:t>
            </a:r>
            <a:r>
              <a:rPr>
                <a:solidFill>
                  <a:srgbClr val="000000"/>
                </a:solidFill>
              </a:rPr>
              <a:t> = 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while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FF"/>
                </a:solidFill>
              </a:rP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01080"/>
                </a:solidFill>
              </a:rPr>
              <a:t>posX</a:t>
            </a:r>
            <a:r>
              <a:t>, </a:t>
            </a:r>
            <a:r>
              <a:rPr>
                <a:solidFill>
                  <a:srgbClr val="001080"/>
                </a:solidFill>
              </a:rPr>
              <a:t>posY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posX</a:t>
            </a:r>
            <a:r>
              <a:rPr>
                <a:solidFill>
                  <a:srgbClr val="000000"/>
                </a:solidFill>
              </a:rPr>
              <a:t> += </a:t>
            </a:r>
            <a:r>
              <a:t>directionX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posY</a:t>
            </a:r>
            <a:r>
              <a:rPr>
                <a:solidFill>
                  <a:srgbClr val="000000"/>
                </a:solidFill>
              </a:rPr>
              <a:t> += </a:t>
            </a:r>
            <a:r>
              <a:t>directionY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AF00DB"/>
                </a:solidFill>
              </a:rPr>
              <a:t>if</a:t>
            </a:r>
            <a:r>
              <a:t> </a:t>
            </a:r>
            <a:r>
              <a:rPr>
                <a:solidFill>
                  <a:srgbClr val="001080"/>
                </a:solidFill>
              </a:rPr>
              <a:t>posX</a:t>
            </a:r>
            <a:r>
              <a:t> &gt; </a:t>
            </a:r>
            <a:r>
              <a:rPr>
                <a:solidFill>
                  <a:srgbClr val="098658"/>
                </a:solidFill>
              </a:rPr>
              <a:t>7</a:t>
            </a:r>
            <a:r>
              <a:t>: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</a:t>
            </a:r>
            <a:r>
              <a:rPr>
                <a:solidFill>
                  <a:srgbClr val="001080"/>
                </a:solidFill>
              </a:rPr>
              <a:t>posX</a:t>
            </a:r>
            <a:r>
              <a:t> = </a:t>
            </a:r>
            <a:r>
              <a:rPr>
                <a:solidFill>
                  <a:srgbClr val="098658"/>
                </a:solidFill>
              </a:rPr>
              <a:t>6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t>directionX</a:t>
            </a:r>
            <a:r>
              <a:rPr>
                <a:solidFill>
                  <a:srgbClr val="000000"/>
                </a:solidFill>
              </a:rPr>
              <a:t> *= -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AF00DB"/>
                </a:solidFill>
              </a:rPr>
              <a:t>elif</a:t>
            </a:r>
            <a:r>
              <a:t> </a:t>
            </a:r>
            <a:r>
              <a:rPr>
                <a:solidFill>
                  <a:srgbClr val="001080"/>
                </a:solidFill>
              </a:rPr>
              <a:t>posX</a:t>
            </a:r>
            <a:r>
              <a:t> &lt; </a:t>
            </a:r>
            <a:r>
              <a:rPr>
                <a:solidFill>
                  <a:srgbClr val="098658"/>
                </a:solidFill>
              </a:rPr>
              <a:t>0</a:t>
            </a:r>
            <a:r>
              <a:t>: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</a:t>
            </a:r>
            <a:r>
              <a:rPr>
                <a:solidFill>
                  <a:srgbClr val="001080"/>
                </a:solidFill>
              </a:rPr>
              <a:t>posX</a:t>
            </a:r>
            <a:r>
              <a:t> = </a:t>
            </a:r>
            <a:r>
              <a:rPr>
                <a:solidFill>
                  <a:srgbClr val="098658"/>
                </a:solidFill>
              </a:rPr>
              <a:t>1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t>directionX</a:t>
            </a:r>
            <a:r>
              <a:rPr>
                <a:solidFill>
                  <a:srgbClr val="000000"/>
                </a:solidFill>
              </a:rPr>
              <a:t> *= -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AF00DB"/>
                </a:solidFill>
              </a:rPr>
              <a:t>if</a:t>
            </a:r>
            <a:r>
              <a:t> </a:t>
            </a:r>
            <a:r>
              <a:rPr>
                <a:solidFill>
                  <a:srgbClr val="001080"/>
                </a:solidFill>
              </a:rPr>
              <a:t>posY</a:t>
            </a:r>
            <a:r>
              <a:t> &gt; </a:t>
            </a:r>
            <a:r>
              <a:rPr>
                <a:solidFill>
                  <a:srgbClr val="098658"/>
                </a:solidFill>
              </a:rPr>
              <a:t>7</a:t>
            </a:r>
            <a:r>
              <a:t>: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</a:t>
            </a:r>
            <a:r>
              <a:rPr>
                <a:solidFill>
                  <a:srgbClr val="001080"/>
                </a:solidFill>
              </a:rPr>
              <a:t>posY</a:t>
            </a:r>
            <a:r>
              <a:t> = </a:t>
            </a:r>
            <a:r>
              <a:rPr>
                <a:solidFill>
                  <a:srgbClr val="098658"/>
                </a:solidFill>
              </a:rPr>
              <a:t>6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t>directionY</a:t>
            </a:r>
            <a:r>
              <a:rPr>
                <a:solidFill>
                  <a:srgbClr val="000000"/>
                </a:solidFill>
              </a:rPr>
              <a:t> *= -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AF00DB"/>
                </a:solidFill>
              </a:rPr>
              <a:t>elif</a:t>
            </a:r>
            <a:r>
              <a:t> </a:t>
            </a:r>
            <a:r>
              <a:rPr>
                <a:solidFill>
                  <a:srgbClr val="001080"/>
                </a:solidFill>
              </a:rPr>
              <a:t>posY</a:t>
            </a:r>
            <a:r>
              <a:t> &lt; </a:t>
            </a:r>
            <a:r>
              <a:rPr>
                <a:solidFill>
                  <a:srgbClr val="098658"/>
                </a:solidFill>
              </a:rPr>
              <a:t>0</a:t>
            </a:r>
            <a:r>
              <a:t>: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</a:t>
            </a:r>
            <a:r>
              <a:rPr>
                <a:solidFill>
                  <a:srgbClr val="001080"/>
                </a:solidFill>
              </a:rPr>
              <a:t>posY</a:t>
            </a:r>
            <a:r>
              <a:t> = </a:t>
            </a:r>
            <a:r>
              <a:rPr>
                <a:solidFill>
                  <a:srgbClr val="098658"/>
                </a:solidFill>
              </a:rPr>
              <a:t>1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    </a:t>
            </a:r>
            <a:r>
              <a:t>directionY</a:t>
            </a:r>
            <a:r>
              <a:rPr>
                <a:solidFill>
                  <a:srgbClr val="000000"/>
                </a:solidFill>
              </a:rPr>
              <a:t> *= -</a:t>
            </a:r>
            <a:r>
              <a:rPr>
                <a:solidFill>
                  <a:srgbClr val="098658"/>
                </a:solidFill>
              </a:rPr>
              <a:t>1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0.5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</p:txBody>
      </p:sp>
      <p:sp>
        <p:nvSpPr>
          <p:cNvPr id="204" name="Aufgabe 7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Aufgabe Meteo Station"/>
          <p:cNvSpPr txBox="1"/>
          <p:nvPr/>
        </p:nvSpPr>
        <p:spPr>
          <a:xfrm>
            <a:off x="666138" y="435245"/>
            <a:ext cx="8876869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Meteo Station</a:t>
            </a:r>
          </a:p>
        </p:txBody>
      </p:sp>
      <p:pic>
        <p:nvPicPr>
          <p:cNvPr id="207" name="Screen Recording 2021-06-22 at 09.20.10.mov" descr="Screen Recording 2021-06-22 at 09.20.10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041900" y="2120900"/>
            <a:ext cx="14300200" cy="947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36" fill="hold"/>
                                        <p:tgtEl>
                                          <p:spTgt spid="2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7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07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0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from sense_hat import SenseHat…"/>
          <p:cNvSpPr txBox="1"/>
          <p:nvPr/>
        </p:nvSpPr>
        <p:spPr>
          <a:xfrm>
            <a:off x="7837656" y="5233137"/>
            <a:ext cx="7133370" cy="325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27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from</a:t>
            </a:r>
            <a:r>
              <a:t> sense_hat </a:t>
            </a:r>
            <a:r>
              <a:rPr>
                <a:solidFill>
                  <a:srgbClr val="AF00DB"/>
                </a:solidFill>
              </a:rPr>
              <a:t>import</a:t>
            </a:r>
            <a:r>
              <a:t> SenseHat</a:t>
            </a:r>
          </a:p>
          <a:p>
            <a:pPr algn="l" defTabSz="457200">
              <a:lnSpc>
                <a:spcPts val="5000"/>
              </a:lnSpc>
              <a:defRPr sz="27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from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67F99"/>
                </a:solidFill>
              </a:rPr>
              <a:t>time</a:t>
            </a:r>
            <a:r>
              <a:rPr>
                <a:solidFill>
                  <a:srgbClr val="000000"/>
                </a:solidFill>
              </a:rPr>
              <a:t> </a:t>
            </a:r>
            <a:r>
              <a:t>import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sleep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5000"/>
              </a:lnSpc>
              <a:defRPr sz="27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5000"/>
              </a:lnSpc>
              <a:defRPr sz="27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 = SenseHat()</a:t>
            </a:r>
          </a:p>
          <a:p>
            <a:pPr algn="l" defTabSz="457200">
              <a:lnSpc>
                <a:spcPts val="5000"/>
              </a:lnSpc>
              <a:defRPr sz="27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5000"/>
              </a:lnSpc>
              <a:defRPr sz="27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98658"/>
                </a:solidFill>
              </a:rPr>
              <a:t>7</a:t>
            </a:r>
            <a:r>
              <a:t>-</a:t>
            </a:r>
            <a:r>
              <a:rPr>
                <a:solidFill>
                  <a:srgbClr val="001080"/>
                </a:solidFill>
              </a:rPr>
              <a:t>i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)</a:t>
            </a:r>
          </a:p>
          <a:p>
            <a:pPr algn="l" defTabSz="457200">
              <a:lnSpc>
                <a:spcPts val="5000"/>
              </a:lnSpc>
              <a:defRPr sz="27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0.5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Aufgabe Meteo Station"/>
          <p:cNvSpPr txBox="1"/>
          <p:nvPr/>
        </p:nvSpPr>
        <p:spPr>
          <a:xfrm>
            <a:off x="666138" y="435245"/>
            <a:ext cx="8876869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Meteo Station</a:t>
            </a:r>
          </a:p>
        </p:txBody>
      </p:sp>
      <p:sp>
        <p:nvSpPr>
          <p:cNvPr id="210" name="sense.get_temperature()"/>
          <p:cNvSpPr txBox="1"/>
          <p:nvPr/>
        </p:nvSpPr>
        <p:spPr>
          <a:xfrm>
            <a:off x="1476938" y="2740275"/>
            <a:ext cx="5741790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600"/>
              </a:lnSpc>
              <a:defRPr sz="32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.get_temperature()</a:t>
            </a:r>
          </a:p>
        </p:txBody>
      </p:sp>
      <p:sp>
        <p:nvSpPr>
          <p:cNvPr id="211" name="sense.get_humidity()"/>
          <p:cNvSpPr txBox="1"/>
          <p:nvPr/>
        </p:nvSpPr>
        <p:spPr>
          <a:xfrm>
            <a:off x="1476938" y="3658427"/>
            <a:ext cx="5007770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600"/>
              </a:lnSpc>
              <a:defRPr sz="32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.get_humidity()</a:t>
            </a:r>
          </a:p>
        </p:txBody>
      </p:sp>
      <p:sp>
        <p:nvSpPr>
          <p:cNvPr id="212" name="sense.get_pressure()"/>
          <p:cNvSpPr txBox="1"/>
          <p:nvPr/>
        </p:nvSpPr>
        <p:spPr>
          <a:xfrm>
            <a:off x="1476938" y="4647206"/>
            <a:ext cx="5007770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600"/>
              </a:lnSpc>
              <a:defRPr sz="32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.get_pressure()</a:t>
            </a:r>
          </a:p>
        </p:txBody>
      </p:sp>
      <p:sp>
        <p:nvSpPr>
          <p:cNvPr id="213" name="Temp:68.3C Feuchte:46 % Druck:1013mbar"/>
          <p:cNvSpPr txBox="1"/>
          <p:nvPr/>
        </p:nvSpPr>
        <p:spPr>
          <a:xfrm>
            <a:off x="1476938" y="6846688"/>
            <a:ext cx="923756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140">
                <a:solidFill>
                  <a:srgbClr val="222222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pPr/>
            <a:r>
              <a:t>Temp:68.3C Feuchte:46 % Druck:1013mbar</a:t>
            </a:r>
          </a:p>
        </p:txBody>
      </p:sp>
      <p:sp>
        <p:nvSpPr>
          <p:cNvPr id="214" name="Display/ Console Output"/>
          <p:cNvSpPr txBox="1"/>
          <p:nvPr/>
        </p:nvSpPr>
        <p:spPr>
          <a:xfrm>
            <a:off x="1476938" y="6310511"/>
            <a:ext cx="353568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Display/ Console Output </a:t>
            </a:r>
          </a:p>
        </p:txBody>
      </p:sp>
      <p:sp>
        <p:nvSpPr>
          <p:cNvPr id="215" name="Methoden"/>
          <p:cNvSpPr txBox="1"/>
          <p:nvPr/>
        </p:nvSpPr>
        <p:spPr>
          <a:xfrm>
            <a:off x="1476938" y="2327727"/>
            <a:ext cx="1497788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Methoden</a:t>
            </a:r>
          </a:p>
        </p:txBody>
      </p:sp>
      <p:sp>
        <p:nvSpPr>
          <p:cNvPr id="216" name="sense.show_message(displyStr, scroll_speed=0.2, back_colour=[125, 0, 0], text_colour=[0, 125, 0])"/>
          <p:cNvSpPr txBox="1"/>
          <p:nvPr/>
        </p:nvSpPr>
        <p:spPr>
          <a:xfrm>
            <a:off x="1380688" y="8898147"/>
            <a:ext cx="21622625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200"/>
              </a:lnSpc>
              <a:defRPr sz="29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.show_message(</a:t>
            </a:r>
            <a:r>
              <a:rPr>
                <a:solidFill>
                  <a:srgbClr val="001080"/>
                </a:solidFill>
              </a:rPr>
              <a:t>displyStr</a:t>
            </a:r>
            <a:r>
              <a:t>, </a:t>
            </a:r>
            <a:r>
              <a:rPr>
                <a:solidFill>
                  <a:srgbClr val="001080"/>
                </a:solidFill>
              </a:rPr>
              <a:t>scroll_speed</a:t>
            </a:r>
            <a:r>
              <a:t>=</a:t>
            </a:r>
            <a:r>
              <a:rPr>
                <a:solidFill>
                  <a:srgbClr val="098658"/>
                </a:solidFill>
              </a:rPr>
              <a:t>0.2</a:t>
            </a:r>
            <a:r>
              <a:t>, </a:t>
            </a:r>
            <a:r>
              <a:rPr>
                <a:solidFill>
                  <a:srgbClr val="001080"/>
                </a:solidFill>
              </a:rPr>
              <a:t>back_colour</a:t>
            </a:r>
            <a:r>
              <a:t>=[</a:t>
            </a:r>
            <a:r>
              <a:rPr>
                <a:solidFill>
                  <a:srgbClr val="098658"/>
                </a:solidFill>
              </a:rPr>
              <a:t>125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], </a:t>
            </a:r>
            <a:r>
              <a:rPr>
                <a:solidFill>
                  <a:srgbClr val="001080"/>
                </a:solidFill>
              </a:rPr>
              <a:t>text_colour</a:t>
            </a:r>
            <a:r>
              <a:t>=[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125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])</a:t>
            </a:r>
          </a:p>
        </p:txBody>
      </p:sp>
      <p:sp>
        <p:nvSpPr>
          <p:cNvPr id="217" name="Scroll  Text auf 8x8 Matrix"/>
          <p:cNvSpPr txBox="1"/>
          <p:nvPr/>
        </p:nvSpPr>
        <p:spPr>
          <a:xfrm>
            <a:off x="1380687" y="8357161"/>
            <a:ext cx="3636570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Scroll  Text auf 8x8 Matrix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#!/usr/bin/python3…"/>
          <p:cNvSpPr txBox="1"/>
          <p:nvPr/>
        </p:nvSpPr>
        <p:spPr>
          <a:xfrm>
            <a:off x="803410" y="1727844"/>
            <a:ext cx="22777179" cy="1153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#!/usr/bin/python3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------------------------------------------------------------------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Name: meteoStation.py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Description: Zeigt Luftdruck, Temperatur und Luftfeuchtigkeit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             auf dem Pixel-Display an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Autor: Walter Rothlin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History:  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10-Apr-2018   Walter Rothlin      Initial Version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13-Apr-2021   Walter Rothlin      Refactoring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------------------------------------------------------------------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from</a:t>
            </a:r>
            <a:r>
              <a:t> sense_hat </a:t>
            </a:r>
            <a:r>
              <a:rPr>
                <a:solidFill>
                  <a:srgbClr val="AF00DB"/>
                </a:solidFill>
              </a:rPr>
              <a:t>import</a:t>
            </a:r>
            <a:r>
              <a:t> SenseHat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from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67F99"/>
                </a:solidFill>
              </a:rPr>
              <a:t>time</a:t>
            </a:r>
            <a:r>
              <a:rPr>
                <a:solidFill>
                  <a:srgbClr val="000000"/>
                </a:solidFill>
              </a:rPr>
              <a:t> </a:t>
            </a:r>
            <a:r>
              <a:t>import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sleep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Start Main  (Hauptprogramm)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 = SenseHat()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while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00FF"/>
                </a:solidFill>
              </a:rPr>
              <a:t>True</a:t>
            </a:r>
            <a:r>
              <a:rPr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temp</a:t>
            </a:r>
            <a:r>
              <a:t> = </a:t>
            </a:r>
            <a:r>
              <a:rPr>
                <a:solidFill>
                  <a:srgbClr val="795E26"/>
                </a:solidFill>
              </a:rPr>
              <a:t>round</a:t>
            </a:r>
            <a:r>
              <a:t>(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.get_temperature(), </a:t>
            </a:r>
            <a:r>
              <a:rPr>
                <a:solidFill>
                  <a:srgbClr val="098658"/>
                </a:solidFill>
              </a:rPr>
              <a:t>2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feuchte</a:t>
            </a:r>
            <a:r>
              <a:t> =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.get_humidity()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druck</a:t>
            </a:r>
            <a:r>
              <a:t> =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.get_pressure()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F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>
                <a:solidFill>
                  <a:srgbClr val="001080"/>
                </a:solidFill>
              </a:rPr>
              <a:t>displyStr</a:t>
            </a:r>
            <a:r>
              <a:rPr>
                <a:solidFill>
                  <a:srgbClr val="000000"/>
                </a:solidFill>
              </a:rPr>
              <a:t> = </a:t>
            </a:r>
            <a:r>
              <a:rPr>
                <a:solidFill>
                  <a:srgbClr val="A31515"/>
                </a:solidFill>
              </a:rPr>
              <a:t>"Temp:</a:t>
            </a:r>
            <a:r>
              <a:t>{T:4.1f}</a:t>
            </a:r>
            <a:r>
              <a:rPr>
                <a:solidFill>
                  <a:srgbClr val="A31515"/>
                </a:solidFill>
              </a:rPr>
              <a:t>C Feuchte:</a:t>
            </a:r>
            <a:r>
              <a:t>{Fe:3.0f}</a:t>
            </a:r>
            <a:r>
              <a:rPr>
                <a:solidFill>
                  <a:srgbClr val="A31515"/>
                </a:solidFill>
              </a:rPr>
              <a:t>% Druck:</a:t>
            </a:r>
            <a:r>
              <a:t>{druck:3.0f}</a:t>
            </a:r>
            <a:r>
              <a:rPr>
                <a:solidFill>
                  <a:srgbClr val="A31515"/>
                </a:solidFill>
              </a:rPr>
              <a:t>mbar"</a:t>
            </a:r>
            <a:r>
              <a:rPr>
                <a:solidFill>
                  <a:srgbClr val="000000"/>
                </a:solidFill>
              </a:rPr>
              <a:t>.</a:t>
            </a:r>
            <a:r>
              <a:rPr>
                <a:solidFill>
                  <a:srgbClr val="795E26"/>
                </a:solidFill>
              </a:rPr>
              <a:t>format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1080"/>
                </a:solidFill>
              </a:rPr>
              <a:t>Fe</a:t>
            </a:r>
            <a:r>
              <a:rPr>
                <a:solidFill>
                  <a:srgbClr val="000000"/>
                </a:solidFill>
              </a:rPr>
              <a:t>=</a:t>
            </a:r>
            <a:r>
              <a:rPr>
                <a:solidFill>
                  <a:srgbClr val="001080"/>
                </a:solidFill>
              </a:rPr>
              <a:t>feuchte</a:t>
            </a:r>
            <a:r>
              <a:rPr>
                <a:solidFill>
                  <a:srgbClr val="000000"/>
                </a:solidFill>
              </a:rPr>
              <a:t>, </a:t>
            </a:r>
            <a:r>
              <a:rPr>
                <a:solidFill>
                  <a:srgbClr val="001080"/>
                </a:solidFill>
              </a:rPr>
              <a:t>T</a:t>
            </a:r>
            <a:r>
              <a:rPr>
                <a:solidFill>
                  <a:srgbClr val="000000"/>
                </a:solidFill>
              </a:rPr>
              <a:t>=</a:t>
            </a:r>
            <a:r>
              <a:rPr>
                <a:solidFill>
                  <a:srgbClr val="001080"/>
                </a:solidFill>
              </a:rPr>
              <a:t>temp</a:t>
            </a:r>
            <a:r>
              <a:rPr>
                <a:solidFill>
                  <a:srgbClr val="000000"/>
                </a:solidFill>
              </a:rPr>
              <a:t>, </a:t>
            </a:r>
            <a:r>
              <a:rPr>
                <a:solidFill>
                  <a:srgbClr val="001080"/>
                </a:solidFill>
              </a:rPr>
              <a:t>druck</a:t>
            </a:r>
            <a:r>
              <a:rPr>
                <a:solidFill>
                  <a:srgbClr val="000000"/>
                </a:solidFill>
              </a:rPr>
              <a:t>=</a:t>
            </a:r>
            <a:r>
              <a:rPr>
                <a:solidFill>
                  <a:srgbClr val="001080"/>
                </a:solidFill>
              </a:rPr>
              <a:t>druck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1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rPr>
                <a:solidFill>
                  <a:srgbClr val="795E26"/>
                </a:solidFill>
              </a:rPr>
              <a:t>print</a:t>
            </a:r>
            <a:r>
              <a:rPr>
                <a:solidFill>
                  <a:srgbClr val="000000"/>
                </a:solidFill>
              </a:rPr>
              <a:t>(</a:t>
            </a:r>
            <a:r>
              <a:t>displyStr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.show_message(</a:t>
            </a:r>
            <a:r>
              <a:rPr>
                <a:solidFill>
                  <a:srgbClr val="001080"/>
                </a:solidFill>
              </a:rPr>
              <a:t>displyStr</a:t>
            </a:r>
            <a:r>
              <a:t>, </a:t>
            </a:r>
            <a:r>
              <a:rPr>
                <a:solidFill>
                  <a:srgbClr val="001080"/>
                </a:solidFill>
              </a:rPr>
              <a:t>scroll_speed</a:t>
            </a:r>
            <a:r>
              <a:t>=</a:t>
            </a:r>
            <a:r>
              <a:rPr>
                <a:solidFill>
                  <a:srgbClr val="098658"/>
                </a:solidFill>
              </a:rPr>
              <a:t>0.2</a:t>
            </a:r>
            <a:r>
              <a:t>, </a:t>
            </a:r>
            <a:r>
              <a:rPr>
                <a:solidFill>
                  <a:srgbClr val="001080"/>
                </a:solidFill>
              </a:rPr>
              <a:t>back_colour</a:t>
            </a:r>
            <a:r>
              <a:t>=[</a:t>
            </a:r>
            <a:r>
              <a:rPr>
                <a:solidFill>
                  <a:srgbClr val="098658"/>
                </a:solidFill>
              </a:rPr>
              <a:t>125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], </a:t>
            </a:r>
            <a:r>
              <a:rPr>
                <a:solidFill>
                  <a:srgbClr val="001080"/>
                </a:solidFill>
              </a:rPr>
              <a:t>text_colour</a:t>
            </a:r>
            <a:r>
              <a:t>=[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125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])</a:t>
            </a:r>
          </a:p>
        </p:txBody>
      </p:sp>
      <p:sp>
        <p:nvSpPr>
          <p:cNvPr id="220" name="Aufgabe 7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Aufgabe 1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1</a:t>
            </a:r>
          </a:p>
        </p:txBody>
      </p:sp>
      <p:pic>
        <p:nvPicPr>
          <p:cNvPr id="155" name="Screen Recording 2021-06-22 at 07.33.00.mov" descr="Screen Recording 2021-06-22 at 07.33.00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9107117" y="2120900"/>
            <a:ext cx="14300201" cy="9474200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from sense_hat import SenseHat…"/>
          <p:cNvSpPr txBox="1"/>
          <p:nvPr/>
        </p:nvSpPr>
        <p:spPr>
          <a:xfrm>
            <a:off x="998202" y="4766187"/>
            <a:ext cx="6720483" cy="325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27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from</a:t>
            </a:r>
            <a:r>
              <a:t> sense_hat </a:t>
            </a:r>
            <a:r>
              <a:rPr>
                <a:solidFill>
                  <a:srgbClr val="AF00DB"/>
                </a:solidFill>
              </a:rPr>
              <a:t>import</a:t>
            </a:r>
            <a:r>
              <a:t> SenseHat</a:t>
            </a:r>
          </a:p>
          <a:p>
            <a:pPr algn="l" defTabSz="457200">
              <a:lnSpc>
                <a:spcPts val="5000"/>
              </a:lnSpc>
              <a:defRPr sz="27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from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67F99"/>
                </a:solidFill>
              </a:rPr>
              <a:t>time</a:t>
            </a:r>
            <a:r>
              <a:rPr>
                <a:solidFill>
                  <a:srgbClr val="000000"/>
                </a:solidFill>
              </a:rPr>
              <a:t> </a:t>
            </a:r>
            <a:r>
              <a:t>import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sleep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5000"/>
              </a:lnSpc>
              <a:defRPr sz="27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5000"/>
              </a:lnSpc>
              <a:defRPr sz="27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 = SenseHat()</a:t>
            </a:r>
          </a:p>
          <a:p>
            <a:pPr algn="l" defTabSz="457200">
              <a:lnSpc>
                <a:spcPts val="5000"/>
              </a:lnSpc>
              <a:defRPr sz="27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5000"/>
              </a:lnSpc>
              <a:defRPr sz="27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98658"/>
                </a:solidFill>
              </a:rPr>
              <a:t>1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)</a:t>
            </a:r>
          </a:p>
          <a:p>
            <a:pPr algn="l" defTabSz="457200">
              <a:lnSpc>
                <a:spcPts val="5000"/>
              </a:lnSpc>
              <a:defRPr sz="27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0.5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6" fill="hold"/>
                                        <p:tgtEl>
                                          <p:spTgt spid="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5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5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#!/usr/bin/python3…"/>
          <p:cNvSpPr txBox="1"/>
          <p:nvPr/>
        </p:nvSpPr>
        <p:spPr>
          <a:xfrm>
            <a:off x="5972138" y="3378199"/>
            <a:ext cx="12439725" cy="695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#!/usr/bin/python3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Linien zeichnen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---------------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from</a:t>
            </a:r>
            <a:r>
              <a:t> sense_hat </a:t>
            </a:r>
            <a:r>
              <a:rPr>
                <a:solidFill>
                  <a:srgbClr val="AF00DB"/>
                </a:solidFill>
              </a:rPr>
              <a:t>import</a:t>
            </a:r>
            <a:r>
              <a:t> SenseHat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from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67F99"/>
                </a:solidFill>
              </a:rPr>
              <a:t>time</a:t>
            </a:r>
            <a:r>
              <a:rPr>
                <a:solidFill>
                  <a:srgbClr val="000000"/>
                </a:solidFill>
              </a:rPr>
              <a:t> </a:t>
            </a:r>
            <a:r>
              <a:t>import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sleep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 = SenseHat()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#rote Line waagrecht zuoberst von Links nach Rechts gezeichnet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267F99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108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AF00DB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8</a:t>
            </a:r>
            <a:r>
              <a:rPr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01080"/>
                </a:solidFill>
              </a:rPr>
              <a:t>i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0.5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</p:txBody>
      </p:sp>
      <p:sp>
        <p:nvSpPr>
          <p:cNvPr id="159" name="Aufgabe 1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Aufgabe 2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2</a:t>
            </a:r>
          </a:p>
        </p:txBody>
      </p:sp>
      <p:pic>
        <p:nvPicPr>
          <p:cNvPr id="162" name="Screen Recording 2021-06-22 at 07.33.33.mov" descr="Screen Recording 2021-06-22 at 07.33.33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041900" y="2120900"/>
            <a:ext cx="14300200" cy="947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2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2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62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6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#!/usr/bin/python3…"/>
          <p:cNvSpPr txBox="1"/>
          <p:nvPr/>
        </p:nvSpPr>
        <p:spPr>
          <a:xfrm>
            <a:off x="5972138" y="3378199"/>
            <a:ext cx="12439725" cy="695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#!/usr/bin/python3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Linien zeichnen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---------------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from</a:t>
            </a:r>
            <a:r>
              <a:t> sense_hat </a:t>
            </a:r>
            <a:r>
              <a:rPr>
                <a:solidFill>
                  <a:srgbClr val="AF00DB"/>
                </a:solidFill>
              </a:rPr>
              <a:t>import</a:t>
            </a:r>
            <a:r>
              <a:t> SenseHat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from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67F99"/>
                </a:solidFill>
              </a:rPr>
              <a:t>time</a:t>
            </a:r>
            <a:r>
              <a:rPr>
                <a:solidFill>
                  <a:srgbClr val="000000"/>
                </a:solidFill>
              </a:rPr>
              <a:t> </a:t>
            </a:r>
            <a:r>
              <a:t>import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sleep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 = SenseHat()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#rote Line waagrecht zuoberst von Rechts nach Links gezeichnet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267F99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108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AF00DB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8</a:t>
            </a:r>
            <a:r>
              <a:rPr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98658"/>
                </a:solidFill>
              </a:rPr>
              <a:t>7</a:t>
            </a:r>
            <a:r>
              <a:t>-</a:t>
            </a:r>
            <a:r>
              <a:rPr>
                <a:solidFill>
                  <a:srgbClr val="001080"/>
                </a:solidFill>
              </a:rPr>
              <a:t>i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0.5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</p:txBody>
      </p:sp>
      <p:sp>
        <p:nvSpPr>
          <p:cNvPr id="165" name="Aufgabe 2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Aufgabe 3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3</a:t>
            </a:r>
          </a:p>
        </p:txBody>
      </p:sp>
      <p:pic>
        <p:nvPicPr>
          <p:cNvPr id="168" name="Screen Recording 2021-06-22 at 07.34.34.mov" descr="Screen Recording 2021-06-22 at 07.34.34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041900" y="2120900"/>
            <a:ext cx="14300200" cy="947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36" fill="hold"/>
                                        <p:tgtEl>
                                          <p:spTgt spid="1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6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6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#!/usr/bin/python3…"/>
          <p:cNvSpPr txBox="1"/>
          <p:nvPr/>
        </p:nvSpPr>
        <p:spPr>
          <a:xfrm>
            <a:off x="5972138" y="2425699"/>
            <a:ext cx="12837319" cy="886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#!/usr/bin/python3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Linien zeichnen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---------------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from</a:t>
            </a:r>
            <a:r>
              <a:t> sense_hat </a:t>
            </a:r>
            <a:r>
              <a:rPr>
                <a:solidFill>
                  <a:srgbClr val="AF00DB"/>
                </a:solidFill>
              </a:rPr>
              <a:t>import</a:t>
            </a:r>
            <a:r>
              <a:t> SenseHat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AF00DB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from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267F99"/>
                </a:solidFill>
              </a:rPr>
              <a:t>time</a:t>
            </a:r>
            <a:r>
              <a:rPr>
                <a:solidFill>
                  <a:srgbClr val="000000"/>
                </a:solidFill>
              </a:rPr>
              <a:t> </a:t>
            </a:r>
            <a:r>
              <a:t>import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sleep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 = SenseHat()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#rote Line waagrecht zuoberst gezeichnet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267F99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108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AF00DB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8</a:t>
            </a:r>
            <a:r>
              <a:rPr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01080"/>
                </a:solidFill>
              </a:rPr>
              <a:t>i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lnSpc>
                <a:spcPts val="4900"/>
              </a:lnSpc>
              <a:defRPr sz="2600">
                <a:solidFill>
                  <a:srgbClr val="008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#grüne Line waagrecht zuunterst von Rechts nach Links gezeichnet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267F99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F00DB"/>
                </a:solidFill>
              </a:rPr>
              <a:t>for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01080"/>
                </a:solidFill>
              </a:rPr>
              <a:t>i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AF00DB"/>
                </a:solidFill>
              </a:rPr>
              <a:t>in</a:t>
            </a:r>
            <a:r>
              <a:rPr>
                <a:solidFill>
                  <a:srgbClr val="000000"/>
                </a:solidFill>
              </a:rPr>
              <a:t> </a:t>
            </a:r>
            <a:r>
              <a:t>range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8</a:t>
            </a:r>
            <a:r>
              <a:rPr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</a:t>
            </a:r>
            <a:r>
              <a:rPr>
                <a:solidFill>
                  <a:srgbClr val="001080"/>
                </a:solidFill>
              </a:rPr>
              <a:t>sense</a:t>
            </a:r>
            <a:r>
              <a:t>.set_pixel(</a:t>
            </a:r>
            <a:r>
              <a:rPr>
                <a:solidFill>
                  <a:srgbClr val="098658"/>
                </a:solidFill>
              </a:rPr>
              <a:t>7</a:t>
            </a:r>
            <a:r>
              <a:t>-</a:t>
            </a:r>
            <a:r>
              <a:rPr>
                <a:solidFill>
                  <a:srgbClr val="001080"/>
                </a:solidFill>
              </a:rPr>
              <a:t>i</a:t>
            </a:r>
            <a:r>
              <a:t>, </a:t>
            </a:r>
            <a:r>
              <a:rPr>
                <a:solidFill>
                  <a:srgbClr val="098658"/>
                </a:solidFill>
              </a:rPr>
              <a:t>7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, </a:t>
            </a:r>
            <a:r>
              <a:rPr>
                <a:solidFill>
                  <a:srgbClr val="098658"/>
                </a:solidFill>
              </a:rPr>
              <a:t>255</a:t>
            </a:r>
            <a:r>
              <a:t>, </a:t>
            </a:r>
            <a:r>
              <a:rPr>
                <a:solidFill>
                  <a:srgbClr val="098658"/>
                </a:solidFill>
              </a:rPr>
              <a:t>0</a:t>
            </a:r>
            <a:r>
              <a:t>)</a:t>
            </a: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0000"/>
                </a:solidFill>
              </a:rPr>
              <a:t>    </a:t>
            </a: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0.5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795E26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sleep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98658"/>
                </a:solidFill>
              </a:rPr>
              <a:t>2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4900"/>
              </a:lnSpc>
              <a:defRPr sz="2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001080"/>
                </a:solidFill>
              </a:rPr>
              <a:t>sense</a:t>
            </a:r>
            <a:r>
              <a:t>.clear()</a:t>
            </a:r>
          </a:p>
        </p:txBody>
      </p:sp>
      <p:sp>
        <p:nvSpPr>
          <p:cNvPr id="171" name="Aufgabe 3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Aufgabe 4"/>
          <p:cNvSpPr txBox="1"/>
          <p:nvPr/>
        </p:nvSpPr>
        <p:spPr>
          <a:xfrm>
            <a:off x="434816" y="435245"/>
            <a:ext cx="4007168" cy="109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700"/>
            </a:lvl1pPr>
          </a:lstStyle>
          <a:p>
            <a:pPr/>
            <a:r>
              <a:t>Aufgabe 4</a:t>
            </a:r>
          </a:p>
        </p:txBody>
      </p:sp>
      <p:pic>
        <p:nvPicPr>
          <p:cNvPr id="174" name="Screen Recording 2021-06-22 at 07.35.08.mov" descr="Screen Recording 2021-06-22 at 07.35.08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041900" y="2120900"/>
            <a:ext cx="14300200" cy="947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0" fill="hold"/>
                                        <p:tgtEl>
                                          <p:spTgt spid="1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4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74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